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69" r:id="rId3"/>
    <p:sldId id="268" r:id="rId4"/>
    <p:sldId id="266" r:id="rId5"/>
    <p:sldId id="267" r:id="rId6"/>
    <p:sldId id="257" r:id="rId7"/>
    <p:sldId id="270" r:id="rId8"/>
    <p:sldId id="259" r:id="rId9"/>
    <p:sldId id="260" r:id="rId10"/>
    <p:sldId id="261" r:id="rId11"/>
    <p:sldId id="262" r:id="rId12"/>
    <p:sldId id="263"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0AF438F-EAB5-4FED-8740-A9C7FFEF168E}" type="datetimeFigureOut">
              <a:rPr lang="en-US" smtClean="0"/>
              <a:t>3/19/2025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7B56CAA-D68E-4073-8E67-497A7F4E17A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32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AF438F-EAB5-4FED-8740-A9C7FFEF168E}"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56CAA-D68E-4073-8E67-497A7F4E17A7}" type="slidenum">
              <a:rPr lang="en-US" smtClean="0"/>
              <a:t>‹#›</a:t>
            </a:fld>
            <a:endParaRPr lang="en-US"/>
          </a:p>
        </p:txBody>
      </p:sp>
    </p:spTree>
    <p:extLst>
      <p:ext uri="{BB962C8B-B14F-4D97-AF65-F5344CB8AC3E}">
        <p14:creationId xmlns:p14="http://schemas.microsoft.com/office/powerpoint/2010/main" val="379751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AF438F-EAB5-4FED-8740-A9C7FFEF168E}"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6CAA-D68E-4073-8E67-497A7F4E17A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854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AF438F-EAB5-4FED-8740-A9C7FFEF168E}"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6CAA-D68E-4073-8E67-497A7F4E17A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62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AF438F-EAB5-4FED-8740-A9C7FFEF168E}"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6CAA-D68E-4073-8E67-497A7F4E17A7}" type="slidenum">
              <a:rPr lang="en-US" smtClean="0"/>
              <a:t>‹#›</a:t>
            </a:fld>
            <a:endParaRPr lang="en-US"/>
          </a:p>
        </p:txBody>
      </p:sp>
    </p:spTree>
    <p:extLst>
      <p:ext uri="{BB962C8B-B14F-4D97-AF65-F5344CB8AC3E}">
        <p14:creationId xmlns:p14="http://schemas.microsoft.com/office/powerpoint/2010/main" val="3916209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AF438F-EAB5-4FED-8740-A9C7FFEF168E}"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6CAA-D68E-4073-8E67-497A7F4E17A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10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AF438F-EAB5-4FED-8740-A9C7FFEF168E}"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6CAA-D68E-4073-8E67-497A7F4E17A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6406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AF438F-EAB5-4FED-8740-A9C7FFEF168E}"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6CAA-D68E-4073-8E67-497A7F4E17A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769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AF438F-EAB5-4FED-8740-A9C7FFEF168E}"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6CAA-D68E-4073-8E67-497A7F4E17A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426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AF438F-EAB5-4FED-8740-A9C7FFEF168E}"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6CAA-D68E-4073-8E67-497A7F4E17A7}" type="slidenum">
              <a:rPr lang="en-US" smtClean="0"/>
              <a:t>‹#›</a:t>
            </a:fld>
            <a:endParaRPr lang="en-US"/>
          </a:p>
        </p:txBody>
      </p:sp>
    </p:spTree>
    <p:extLst>
      <p:ext uri="{BB962C8B-B14F-4D97-AF65-F5344CB8AC3E}">
        <p14:creationId xmlns:p14="http://schemas.microsoft.com/office/powerpoint/2010/main" val="308663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AF438F-EAB5-4FED-8740-A9C7FFEF168E}"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56CAA-D68E-4073-8E67-497A7F4E17A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27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AF438F-EAB5-4FED-8740-A9C7FFEF168E}"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56CAA-D68E-4073-8E67-497A7F4E17A7}" type="slidenum">
              <a:rPr lang="en-US" smtClean="0"/>
              <a:t>‹#›</a:t>
            </a:fld>
            <a:endParaRPr lang="en-US"/>
          </a:p>
        </p:txBody>
      </p:sp>
    </p:spTree>
    <p:extLst>
      <p:ext uri="{BB962C8B-B14F-4D97-AF65-F5344CB8AC3E}">
        <p14:creationId xmlns:p14="http://schemas.microsoft.com/office/powerpoint/2010/main" val="245664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AF438F-EAB5-4FED-8740-A9C7FFEF168E}"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56CAA-D68E-4073-8E67-497A7F4E17A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4332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AF438F-EAB5-4FED-8740-A9C7FFEF168E}"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56CAA-D68E-4073-8E67-497A7F4E17A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96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F438F-EAB5-4FED-8740-A9C7FFEF168E}"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56CAA-D68E-4073-8E67-497A7F4E17A7}" type="slidenum">
              <a:rPr lang="en-US" smtClean="0"/>
              <a:t>‹#›</a:t>
            </a:fld>
            <a:endParaRPr lang="en-US"/>
          </a:p>
        </p:txBody>
      </p:sp>
    </p:spTree>
    <p:extLst>
      <p:ext uri="{BB962C8B-B14F-4D97-AF65-F5344CB8AC3E}">
        <p14:creationId xmlns:p14="http://schemas.microsoft.com/office/powerpoint/2010/main" val="171576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AF438F-EAB5-4FED-8740-A9C7FFEF168E}"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56CAA-D68E-4073-8E67-497A7F4E17A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8634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AF438F-EAB5-4FED-8740-A9C7FFEF168E}"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56CAA-D68E-4073-8E67-497A7F4E17A7}" type="slidenum">
              <a:rPr lang="en-US" smtClean="0"/>
              <a:t>‹#›</a:t>
            </a:fld>
            <a:endParaRPr lang="en-US"/>
          </a:p>
        </p:txBody>
      </p:sp>
    </p:spTree>
    <p:extLst>
      <p:ext uri="{BB962C8B-B14F-4D97-AF65-F5344CB8AC3E}">
        <p14:creationId xmlns:p14="http://schemas.microsoft.com/office/powerpoint/2010/main" val="245693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AF438F-EAB5-4FED-8740-A9C7FFEF168E}" type="datetimeFigureOut">
              <a:rPr lang="en-US" smtClean="0"/>
              <a:t>3/19/2025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B56CAA-D68E-4073-8E67-497A7F4E17A7}" type="slidenum">
              <a:rPr lang="en-US" smtClean="0"/>
              <a:t>‹#›</a:t>
            </a:fld>
            <a:endParaRPr lang="en-US"/>
          </a:p>
        </p:txBody>
      </p:sp>
    </p:spTree>
    <p:extLst>
      <p:ext uri="{BB962C8B-B14F-4D97-AF65-F5344CB8AC3E}">
        <p14:creationId xmlns:p14="http://schemas.microsoft.com/office/powerpoint/2010/main" val="182040898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FD54-0D3B-4839-A295-0437C28D110F}"/>
              </a:ext>
            </a:extLst>
          </p:cNvPr>
          <p:cNvSpPr>
            <a:spLocks noGrp="1"/>
          </p:cNvSpPr>
          <p:nvPr>
            <p:ph type="ctrTitle"/>
          </p:nvPr>
        </p:nvSpPr>
        <p:spPr>
          <a:xfrm>
            <a:off x="1524000" y="251011"/>
            <a:ext cx="9144000" cy="699247"/>
          </a:xfrm>
        </p:spPr>
        <p:txBody>
          <a:bodyPr>
            <a:normAutofit fontScale="90000"/>
          </a:bodyPr>
          <a:lstStyle/>
          <a:p>
            <a:r>
              <a:rPr lang="en-US" dirty="0"/>
              <a:t>Constitution and Government</a:t>
            </a:r>
          </a:p>
        </p:txBody>
      </p:sp>
      <p:sp>
        <p:nvSpPr>
          <p:cNvPr id="3" name="Subtitle 2">
            <a:extLst>
              <a:ext uri="{FF2B5EF4-FFF2-40B4-BE49-F238E27FC236}">
                <a16:creationId xmlns:a16="http://schemas.microsoft.com/office/drawing/2014/main" id="{D05D14CF-0E08-4652-AB15-2FE2FF9EBC5A}"/>
              </a:ext>
            </a:extLst>
          </p:cNvPr>
          <p:cNvSpPr>
            <a:spLocks noGrp="1"/>
          </p:cNvSpPr>
          <p:nvPr>
            <p:ph type="subTitle" idx="1"/>
          </p:nvPr>
        </p:nvSpPr>
        <p:spPr>
          <a:xfrm>
            <a:off x="609599" y="1030942"/>
            <a:ext cx="11089341" cy="5226424"/>
          </a:xfrm>
        </p:spPr>
        <p:txBody>
          <a:bodyPr>
            <a:normAutofit fontScale="77500" lnSpcReduction="20000"/>
          </a:bodyPr>
          <a:lstStyle/>
          <a:p>
            <a:pPr algn="l"/>
            <a:r>
              <a:rPr lang="en-US" sz="3100" b="1" dirty="0"/>
              <a:t>Unit 1 : Constitution and types of Government</a:t>
            </a:r>
          </a:p>
          <a:p>
            <a:pPr algn="l"/>
            <a:r>
              <a:rPr lang="en-US" sz="3100" b="1" dirty="0"/>
              <a:t>		Constitution and Constitutionalism</a:t>
            </a:r>
          </a:p>
          <a:p>
            <a:pPr algn="l"/>
            <a:r>
              <a:rPr lang="en-US" sz="3100" b="1" dirty="0"/>
              <a:t>		Types of Constitution : Evolved or Written, Rigid or Flexible</a:t>
            </a:r>
          </a:p>
          <a:p>
            <a:pPr algn="l"/>
            <a:r>
              <a:rPr lang="en-US" sz="3100" b="1" dirty="0"/>
              <a:t>		Types of Government</a:t>
            </a:r>
          </a:p>
          <a:p>
            <a:pPr algn="l"/>
            <a:r>
              <a:rPr lang="en-US" sz="3100" b="1" dirty="0"/>
              <a:t>		Separation of Power, Check and balance of power: Horizontals and Vertical</a:t>
            </a:r>
          </a:p>
          <a:p>
            <a:pPr algn="l"/>
            <a:r>
              <a:rPr lang="en-US" sz="3100" b="1" dirty="0"/>
              <a:t>Unit 2 : Parliamentary System of the United Kingdom</a:t>
            </a:r>
          </a:p>
          <a:p>
            <a:pPr algn="l"/>
            <a:r>
              <a:rPr lang="en-US" sz="3100" b="1" dirty="0"/>
              <a:t>		The Evolutionary Constitution of United Kingdom</a:t>
            </a:r>
          </a:p>
          <a:p>
            <a:pPr algn="l"/>
            <a:r>
              <a:rPr lang="en-US" sz="3100" b="1" dirty="0"/>
              <a:t>		Parliamentary of UK : Crown, House of Lords, House of Common</a:t>
            </a:r>
          </a:p>
          <a:p>
            <a:pPr algn="l"/>
            <a:r>
              <a:rPr lang="en-US" sz="3100" b="1" dirty="0"/>
              <a:t>		The Prime Mistrial Executive</a:t>
            </a:r>
          </a:p>
          <a:p>
            <a:pPr algn="l"/>
            <a:r>
              <a:rPr lang="en-US" sz="3100" b="1" dirty="0"/>
              <a:t>		Judicial System of the UK : Civil and Criminal Court</a:t>
            </a:r>
          </a:p>
          <a:p>
            <a:pPr algn="l"/>
            <a:r>
              <a:rPr lang="en-US" sz="3100" b="1" dirty="0"/>
              <a:t>		Regional Autonomy of the UK</a:t>
            </a:r>
          </a:p>
          <a:p>
            <a:pPr algn="l"/>
            <a:endParaRPr lang="en-US" dirty="0"/>
          </a:p>
        </p:txBody>
      </p:sp>
    </p:spTree>
    <p:extLst>
      <p:ext uri="{BB962C8B-B14F-4D97-AF65-F5344CB8AC3E}">
        <p14:creationId xmlns:p14="http://schemas.microsoft.com/office/powerpoint/2010/main" val="3223811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FD54-0D3B-4839-A295-0437C28D110F}"/>
              </a:ext>
            </a:extLst>
          </p:cNvPr>
          <p:cNvSpPr>
            <a:spLocks noGrp="1"/>
          </p:cNvSpPr>
          <p:nvPr>
            <p:ph type="ctrTitle"/>
          </p:nvPr>
        </p:nvSpPr>
        <p:spPr>
          <a:xfrm>
            <a:off x="1524000" y="779929"/>
            <a:ext cx="9144000" cy="699247"/>
          </a:xfrm>
        </p:spPr>
        <p:txBody>
          <a:bodyPr>
            <a:noAutofit/>
          </a:bodyPr>
          <a:lstStyle/>
          <a:p>
            <a:r>
              <a:rPr lang="en-US" sz="4400" dirty="0"/>
              <a:t>Flexible constitution</a:t>
            </a:r>
          </a:p>
        </p:txBody>
      </p:sp>
      <p:sp>
        <p:nvSpPr>
          <p:cNvPr id="3" name="Subtitle 2">
            <a:extLst>
              <a:ext uri="{FF2B5EF4-FFF2-40B4-BE49-F238E27FC236}">
                <a16:creationId xmlns:a16="http://schemas.microsoft.com/office/drawing/2014/main" id="{D05D14CF-0E08-4652-AB15-2FE2FF9EBC5A}"/>
              </a:ext>
            </a:extLst>
          </p:cNvPr>
          <p:cNvSpPr>
            <a:spLocks noGrp="1"/>
          </p:cNvSpPr>
          <p:nvPr>
            <p:ph type="subTitle" idx="1"/>
          </p:nvPr>
        </p:nvSpPr>
        <p:spPr>
          <a:xfrm>
            <a:off x="609599" y="1479176"/>
            <a:ext cx="11089341" cy="4087906"/>
          </a:xfrm>
        </p:spPr>
        <p:txBody>
          <a:bodyPr>
            <a:normAutofit fontScale="85000" lnSpcReduction="20000"/>
          </a:bodyPr>
          <a:lstStyle/>
          <a:p>
            <a:pPr algn="l"/>
            <a:r>
              <a:rPr lang="en-US" dirty="0"/>
              <a:t>This is another types of constitution that is easily amended without going through any stringent procedure</a:t>
            </a:r>
          </a:p>
          <a:p>
            <a:pPr algn="l"/>
            <a:r>
              <a:rPr lang="en-US" dirty="0"/>
              <a:t>Advantage of flexible constitution</a:t>
            </a:r>
          </a:p>
          <a:p>
            <a:pPr marL="342900" indent="-342900" algn="l">
              <a:buFont typeface="Arial" panose="020B0604020202020204" pitchFamily="34" charset="0"/>
              <a:buChar char="•"/>
            </a:pPr>
            <a:r>
              <a:rPr lang="en-US" dirty="0"/>
              <a:t>It promotes quick and fast decision</a:t>
            </a:r>
          </a:p>
          <a:p>
            <a:pPr marL="342900" indent="-342900" algn="l">
              <a:buFont typeface="Arial" panose="020B0604020202020204" pitchFamily="34" charset="0"/>
              <a:buChar char="•"/>
            </a:pPr>
            <a:r>
              <a:rPr lang="en-US" dirty="0"/>
              <a:t>It is mode of amendment is very easy as it demands  for mere simple majority</a:t>
            </a:r>
          </a:p>
          <a:p>
            <a:pPr marL="342900" indent="-342900" algn="l">
              <a:buFont typeface="Arial" panose="020B0604020202020204" pitchFamily="34" charset="0"/>
              <a:buChar char="•"/>
            </a:pPr>
            <a:r>
              <a:rPr lang="en-US" dirty="0"/>
              <a:t>It can easily be amended to respond to desirable changes</a:t>
            </a:r>
          </a:p>
          <a:p>
            <a:pPr marL="342900" indent="-342900" algn="l">
              <a:buFont typeface="Arial" panose="020B0604020202020204" pitchFamily="34" charset="0"/>
              <a:buChar char="•"/>
            </a:pPr>
            <a:r>
              <a:rPr lang="en-US" dirty="0"/>
              <a:t>It can easily meet emergency needs</a:t>
            </a:r>
          </a:p>
          <a:p>
            <a:pPr algn="l"/>
            <a:r>
              <a:rPr lang="en-US" dirty="0"/>
              <a:t>Disadvantage of flexible constitutions</a:t>
            </a:r>
          </a:p>
          <a:p>
            <a:pPr marL="342900" indent="-342900" algn="l">
              <a:buFont typeface="Arial" panose="020B0604020202020204" pitchFamily="34" charset="0"/>
              <a:buChar char="•"/>
            </a:pPr>
            <a:r>
              <a:rPr lang="en-US" dirty="0"/>
              <a:t>Frequent alteration of the constitution does not provide the required continuity in government. </a:t>
            </a:r>
          </a:p>
          <a:p>
            <a:pPr marL="342900" indent="-342900" algn="l">
              <a:buFont typeface="Arial" panose="020B0604020202020204" pitchFamily="34" charset="0"/>
              <a:buChar char="•"/>
            </a:pPr>
            <a:r>
              <a:rPr lang="en-US" dirty="0"/>
              <a:t>It may not be utilized efficiently in a federal state </a:t>
            </a:r>
          </a:p>
          <a:p>
            <a:pPr marL="342900" indent="-342900" algn="l">
              <a:buFont typeface="Arial" panose="020B0604020202020204" pitchFamily="34" charset="0"/>
              <a:buChar char="•"/>
            </a:pPr>
            <a:r>
              <a:rPr lang="en-US" dirty="0"/>
              <a:t>It is subject to manipulation by few selfish politician</a:t>
            </a:r>
          </a:p>
          <a:p>
            <a:pPr marL="342900" indent="-342900" algn="l">
              <a:buFont typeface="Arial" panose="020B0604020202020204" pitchFamily="34" charset="0"/>
              <a:buChar char="•"/>
            </a:pPr>
            <a:r>
              <a:rPr lang="en-US" dirty="0"/>
              <a:t>It is also subject to violations by the citizens whom it is expected to protect. </a:t>
            </a:r>
          </a:p>
        </p:txBody>
      </p:sp>
    </p:spTree>
    <p:extLst>
      <p:ext uri="{BB962C8B-B14F-4D97-AF65-F5344CB8AC3E}">
        <p14:creationId xmlns:p14="http://schemas.microsoft.com/office/powerpoint/2010/main" val="21621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FD54-0D3B-4839-A295-0437C28D110F}"/>
              </a:ext>
            </a:extLst>
          </p:cNvPr>
          <p:cNvSpPr>
            <a:spLocks noGrp="1"/>
          </p:cNvSpPr>
          <p:nvPr>
            <p:ph type="ctrTitle"/>
          </p:nvPr>
        </p:nvSpPr>
        <p:spPr>
          <a:xfrm>
            <a:off x="1524000" y="779929"/>
            <a:ext cx="9144000" cy="699247"/>
          </a:xfrm>
        </p:spPr>
        <p:txBody>
          <a:bodyPr>
            <a:noAutofit/>
          </a:bodyPr>
          <a:lstStyle/>
          <a:p>
            <a:r>
              <a:rPr lang="en-US" sz="4400" dirty="0"/>
              <a:t>Rigid constitution</a:t>
            </a:r>
          </a:p>
        </p:txBody>
      </p:sp>
      <p:sp>
        <p:nvSpPr>
          <p:cNvPr id="3" name="Subtitle 2">
            <a:extLst>
              <a:ext uri="{FF2B5EF4-FFF2-40B4-BE49-F238E27FC236}">
                <a16:creationId xmlns:a16="http://schemas.microsoft.com/office/drawing/2014/main" id="{D05D14CF-0E08-4652-AB15-2FE2FF9EBC5A}"/>
              </a:ext>
            </a:extLst>
          </p:cNvPr>
          <p:cNvSpPr>
            <a:spLocks noGrp="1"/>
          </p:cNvSpPr>
          <p:nvPr>
            <p:ph type="subTitle" idx="1"/>
          </p:nvPr>
        </p:nvSpPr>
        <p:spPr>
          <a:xfrm>
            <a:off x="609599" y="1479176"/>
            <a:ext cx="11089341" cy="4087906"/>
          </a:xfrm>
        </p:spPr>
        <p:txBody>
          <a:bodyPr>
            <a:normAutofit fontScale="92500"/>
          </a:bodyPr>
          <a:lstStyle/>
          <a:p>
            <a:pPr algn="l"/>
            <a:r>
              <a:rPr lang="en-US" dirty="0"/>
              <a:t>It is a constitution with a special laid down procedure for effecting any operation of its provisions. Nigeria and united state of America are good example of countries with this types of constitution. </a:t>
            </a:r>
          </a:p>
          <a:p>
            <a:pPr algn="l"/>
            <a:r>
              <a:rPr lang="en-US" dirty="0"/>
              <a:t>Advantage of rigid constitution</a:t>
            </a:r>
          </a:p>
          <a:p>
            <a:pPr marL="342900" indent="-342900" algn="l">
              <a:buFont typeface="Arial" panose="020B0604020202020204" pitchFamily="34" charset="0"/>
              <a:buChar char="•"/>
            </a:pPr>
            <a:r>
              <a:rPr lang="en-US" dirty="0"/>
              <a:t>Helps to ensure an orderly change of government</a:t>
            </a:r>
          </a:p>
          <a:p>
            <a:pPr marL="342900" indent="-342900" algn="l">
              <a:buFont typeface="Arial" panose="020B0604020202020204" pitchFamily="34" charset="0"/>
              <a:buChar char="•"/>
            </a:pPr>
            <a:r>
              <a:rPr lang="en-US" dirty="0"/>
              <a:t>Promotes political stability in multi ethnic state</a:t>
            </a:r>
          </a:p>
          <a:p>
            <a:pPr marL="342900" indent="-342900" algn="l">
              <a:buFont typeface="Arial" panose="020B0604020202020204" pitchFamily="34" charset="0"/>
              <a:buChar char="•"/>
            </a:pPr>
            <a:r>
              <a:rPr lang="en-US" dirty="0"/>
              <a:t>It is indispensable in the efficient operation of a  federal system of government. </a:t>
            </a:r>
          </a:p>
          <a:p>
            <a:pPr algn="l"/>
            <a:r>
              <a:rPr lang="en-US" dirty="0"/>
              <a:t>Disadvantage of rigid constitution</a:t>
            </a:r>
          </a:p>
          <a:p>
            <a:pPr marL="342900" indent="-342900" algn="l">
              <a:buFont typeface="Arial" panose="020B0604020202020204" pitchFamily="34" charset="0"/>
              <a:buChar char="•"/>
            </a:pPr>
            <a:r>
              <a:rPr lang="en-US" dirty="0"/>
              <a:t>The method of amendment is very complicated</a:t>
            </a:r>
          </a:p>
          <a:p>
            <a:pPr marL="342900" indent="-342900" algn="l">
              <a:buFont typeface="Arial" panose="020B0604020202020204" pitchFamily="34" charset="0"/>
              <a:buChar char="•"/>
            </a:pPr>
            <a:r>
              <a:rPr lang="en-US" dirty="0"/>
              <a:t>The cumbersome nature of amendment leads to slow economic growth and development</a:t>
            </a:r>
          </a:p>
          <a:p>
            <a:pPr marL="342900" indent="-342900" algn="l">
              <a:buFont typeface="Arial" panose="020B0604020202020204" pitchFamily="34" charset="0"/>
              <a:buChar char="•"/>
            </a:pPr>
            <a:r>
              <a:rPr lang="en-US" dirty="0"/>
              <a:t>Rigid constitution does not encourage change. </a:t>
            </a:r>
          </a:p>
        </p:txBody>
      </p:sp>
    </p:spTree>
    <p:extLst>
      <p:ext uri="{BB962C8B-B14F-4D97-AF65-F5344CB8AC3E}">
        <p14:creationId xmlns:p14="http://schemas.microsoft.com/office/powerpoint/2010/main" val="1114061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FD54-0D3B-4839-A295-0437C28D110F}"/>
              </a:ext>
            </a:extLst>
          </p:cNvPr>
          <p:cNvSpPr>
            <a:spLocks noGrp="1"/>
          </p:cNvSpPr>
          <p:nvPr>
            <p:ph type="ctrTitle"/>
          </p:nvPr>
        </p:nvSpPr>
        <p:spPr>
          <a:xfrm>
            <a:off x="1524000" y="779929"/>
            <a:ext cx="9144000" cy="699247"/>
          </a:xfrm>
        </p:spPr>
        <p:txBody>
          <a:bodyPr>
            <a:noAutofit/>
          </a:bodyPr>
          <a:lstStyle/>
          <a:p>
            <a:r>
              <a:rPr lang="en-US" sz="4400" dirty="0"/>
              <a:t>Unitary constitution</a:t>
            </a:r>
          </a:p>
        </p:txBody>
      </p:sp>
      <p:sp>
        <p:nvSpPr>
          <p:cNvPr id="3" name="Subtitle 2">
            <a:extLst>
              <a:ext uri="{FF2B5EF4-FFF2-40B4-BE49-F238E27FC236}">
                <a16:creationId xmlns:a16="http://schemas.microsoft.com/office/drawing/2014/main" id="{D05D14CF-0E08-4652-AB15-2FE2FF9EBC5A}"/>
              </a:ext>
            </a:extLst>
          </p:cNvPr>
          <p:cNvSpPr>
            <a:spLocks noGrp="1"/>
          </p:cNvSpPr>
          <p:nvPr>
            <p:ph type="subTitle" idx="1"/>
          </p:nvPr>
        </p:nvSpPr>
        <p:spPr>
          <a:xfrm>
            <a:off x="609599" y="1479176"/>
            <a:ext cx="11089341" cy="4087906"/>
          </a:xfrm>
        </p:spPr>
        <p:txBody>
          <a:bodyPr>
            <a:noAutofit/>
          </a:bodyPr>
          <a:lstStyle/>
          <a:p>
            <a:pPr algn="l"/>
            <a:r>
              <a:rPr lang="en-US" sz="1500" dirty="0"/>
              <a:t>A unitary constitution refers to a constitutional arrangement where ultimate political authority is held by the central government of a state </a:t>
            </a:r>
          </a:p>
          <a:p>
            <a:pPr algn="l"/>
            <a:r>
              <a:rPr lang="en-US" sz="1500" dirty="0"/>
              <a:t>Advantage of unitary constitution</a:t>
            </a:r>
          </a:p>
          <a:p>
            <a:pPr marL="342900" indent="-342900" algn="l">
              <a:buFont typeface="Arial" panose="020B0604020202020204" pitchFamily="34" charset="0"/>
              <a:buChar char="•"/>
            </a:pPr>
            <a:r>
              <a:rPr lang="en-US" sz="1500" dirty="0"/>
              <a:t>It enjoys uniformness of nation-wide policies </a:t>
            </a:r>
          </a:p>
          <a:p>
            <a:pPr marL="342900" indent="-342900" algn="l">
              <a:buFont typeface="Arial" panose="020B0604020202020204" pitchFamily="34" charset="0"/>
              <a:buChar char="•"/>
            </a:pPr>
            <a:r>
              <a:rPr lang="en-US" sz="1500" dirty="0"/>
              <a:t>It is less expensive to run</a:t>
            </a:r>
          </a:p>
          <a:p>
            <a:pPr marL="342900" indent="-342900" algn="l">
              <a:buFont typeface="Arial" panose="020B0604020202020204" pitchFamily="34" charset="0"/>
              <a:buChar char="•"/>
            </a:pPr>
            <a:r>
              <a:rPr lang="en-US" sz="1500" dirty="0"/>
              <a:t>It has a strong and stable government at the center</a:t>
            </a:r>
          </a:p>
          <a:p>
            <a:pPr marL="342900" indent="-342900" algn="l">
              <a:buFont typeface="Arial" panose="020B0604020202020204" pitchFamily="34" charset="0"/>
              <a:buChar char="•"/>
            </a:pPr>
            <a:r>
              <a:rPr lang="en-US" sz="1500" dirty="0"/>
              <a:t>Fear of succession is eliminated </a:t>
            </a:r>
          </a:p>
          <a:p>
            <a:pPr marL="342900" indent="-342900" algn="l">
              <a:buFont typeface="Arial" panose="020B0604020202020204" pitchFamily="34" charset="0"/>
              <a:buChar char="•"/>
            </a:pPr>
            <a:r>
              <a:rPr lang="en-US" sz="1500" dirty="0"/>
              <a:t>There is absence of conflict of authority and rivalry among the groups in the country. </a:t>
            </a:r>
          </a:p>
          <a:p>
            <a:pPr marL="342900" indent="-342900" algn="l">
              <a:buFont typeface="Arial" panose="020B0604020202020204" pitchFamily="34" charset="0"/>
              <a:buChar char="•"/>
            </a:pPr>
            <a:r>
              <a:rPr lang="en-US" sz="1500" dirty="0"/>
              <a:t>It promotes quick government decisions and saves times.</a:t>
            </a:r>
          </a:p>
          <a:p>
            <a:pPr algn="l"/>
            <a:r>
              <a:rPr lang="en-US" sz="1500" dirty="0"/>
              <a:t>Disadvantage of unitary constitution</a:t>
            </a:r>
          </a:p>
          <a:p>
            <a:pPr marL="342900" indent="-342900" algn="l">
              <a:buFont typeface="Arial" panose="020B0604020202020204" pitchFamily="34" charset="0"/>
              <a:buChar char="•"/>
            </a:pPr>
            <a:r>
              <a:rPr lang="en-US" sz="1500" dirty="0"/>
              <a:t>Leads to domination of minorities by the majorities. </a:t>
            </a:r>
          </a:p>
          <a:p>
            <a:pPr marL="342900" indent="-342900" algn="l">
              <a:buFont typeface="Arial" panose="020B0604020202020204" pitchFamily="34" charset="0"/>
              <a:buChar char="•"/>
            </a:pPr>
            <a:r>
              <a:rPr lang="en-US" sz="1500" dirty="0"/>
              <a:t>It does not encourages grass roots government</a:t>
            </a:r>
          </a:p>
          <a:p>
            <a:pPr marL="342900" indent="-342900" algn="l">
              <a:buFont typeface="Arial" panose="020B0604020202020204" pitchFamily="34" charset="0"/>
              <a:buChar char="•"/>
            </a:pPr>
            <a:r>
              <a:rPr lang="en-US" sz="1500" dirty="0"/>
              <a:t>It may lead to dictatorship</a:t>
            </a:r>
          </a:p>
          <a:p>
            <a:pPr marL="342900" indent="-342900" algn="l">
              <a:buFont typeface="Arial" panose="020B0604020202020204" pitchFamily="34" charset="0"/>
              <a:buChar char="•"/>
            </a:pPr>
            <a:r>
              <a:rPr lang="en-US" sz="1500" dirty="0"/>
              <a:t>The central government is usually over burdened with matters of local concepts that sometimes lead to delay in resolving local problems. </a:t>
            </a:r>
          </a:p>
          <a:p>
            <a:pPr marL="342900" indent="-342900" algn="l">
              <a:buFont typeface="Arial" panose="020B0604020202020204" pitchFamily="34" charset="0"/>
              <a:buChar char="•"/>
            </a:pPr>
            <a:r>
              <a:rPr lang="en-US" sz="1500" dirty="0"/>
              <a:t>The system is not good for a large country with diverse ethnic group </a:t>
            </a:r>
          </a:p>
        </p:txBody>
      </p:sp>
    </p:spTree>
    <p:extLst>
      <p:ext uri="{BB962C8B-B14F-4D97-AF65-F5344CB8AC3E}">
        <p14:creationId xmlns:p14="http://schemas.microsoft.com/office/powerpoint/2010/main" val="402406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FD54-0D3B-4839-A295-0437C28D110F}"/>
              </a:ext>
            </a:extLst>
          </p:cNvPr>
          <p:cNvSpPr>
            <a:spLocks noGrp="1"/>
          </p:cNvSpPr>
          <p:nvPr>
            <p:ph type="ctrTitle"/>
          </p:nvPr>
        </p:nvSpPr>
        <p:spPr>
          <a:xfrm>
            <a:off x="1524000" y="779929"/>
            <a:ext cx="9144000" cy="699247"/>
          </a:xfrm>
        </p:spPr>
        <p:txBody>
          <a:bodyPr>
            <a:noAutofit/>
          </a:bodyPr>
          <a:lstStyle/>
          <a:p>
            <a:r>
              <a:rPr lang="en-US" sz="4400" dirty="0"/>
              <a:t>Federal constitution</a:t>
            </a:r>
          </a:p>
        </p:txBody>
      </p:sp>
      <p:sp>
        <p:nvSpPr>
          <p:cNvPr id="3" name="Subtitle 2">
            <a:extLst>
              <a:ext uri="{FF2B5EF4-FFF2-40B4-BE49-F238E27FC236}">
                <a16:creationId xmlns:a16="http://schemas.microsoft.com/office/drawing/2014/main" id="{D05D14CF-0E08-4652-AB15-2FE2FF9EBC5A}"/>
              </a:ext>
            </a:extLst>
          </p:cNvPr>
          <p:cNvSpPr>
            <a:spLocks noGrp="1"/>
          </p:cNvSpPr>
          <p:nvPr>
            <p:ph type="subTitle" idx="1"/>
          </p:nvPr>
        </p:nvSpPr>
        <p:spPr>
          <a:xfrm>
            <a:off x="609599" y="1479175"/>
            <a:ext cx="11403107" cy="5217459"/>
          </a:xfrm>
        </p:spPr>
        <p:txBody>
          <a:bodyPr>
            <a:normAutofit fontScale="70000" lnSpcReduction="20000"/>
          </a:bodyPr>
          <a:lstStyle/>
          <a:p>
            <a:pPr algn="l">
              <a:spcAft>
                <a:spcPts val="500"/>
              </a:spcAft>
            </a:pPr>
            <a:endParaRPr lang="en-US" sz="2300" dirty="0">
              <a:latin typeface="Times New Roman" panose="02020603050405020304" pitchFamily="18" charset="0"/>
              <a:cs typeface="Times New Roman" panose="02020603050405020304" pitchFamily="18" charset="0"/>
            </a:endParaRPr>
          </a:p>
          <a:p>
            <a:pPr algn="l">
              <a:spcAft>
                <a:spcPts val="500"/>
              </a:spcAft>
            </a:pPr>
            <a:r>
              <a:rPr lang="en-US" sz="2100" dirty="0">
                <a:latin typeface="+mj-lt"/>
                <a:cs typeface="Times New Roman" panose="02020603050405020304" pitchFamily="18" charset="0"/>
              </a:rPr>
              <a:t>The Federal constitution refers to the fundamental legal document that establishes the structure, powers, and functions of a federal government. Example include the United states constitution, which outlines the organization of the US government and the Swiss federal constitution. In Malaysia, the federal constitution establishes the three main branch of government. Parliament, the executives branch led by the Prime minister, and the judiciary system headed by the federal court. </a:t>
            </a:r>
          </a:p>
          <a:p>
            <a:pPr algn="l"/>
            <a:r>
              <a:rPr lang="en-US" sz="2200" dirty="0">
                <a:cs typeface="Times New Roman" panose="02020603050405020304" pitchFamily="18" charset="0"/>
              </a:rPr>
              <a:t>Advantage of Federal constitution</a:t>
            </a:r>
          </a:p>
          <a:p>
            <a:pPr marL="285750" indent="-285750" algn="l">
              <a:buFont typeface="Arial" panose="020B0604020202020204" pitchFamily="34" charset="0"/>
              <a:buChar char="•"/>
            </a:pPr>
            <a:r>
              <a:rPr lang="en-US" sz="2200" b="0" i="0" dirty="0">
                <a:solidFill>
                  <a:srgbClr val="111111"/>
                </a:solidFill>
                <a:effectLst/>
              </a:rPr>
              <a:t>More democratic than a unitary system because there are more levels for public opinion to affect.</a:t>
            </a:r>
          </a:p>
          <a:p>
            <a:pPr marL="285750" indent="-285750" algn="l">
              <a:buFont typeface="Arial" panose="020B0604020202020204" pitchFamily="34" charset="0"/>
              <a:buChar char="•"/>
            </a:pPr>
            <a:r>
              <a:rPr lang="en-US" sz="2200" b="0" i="0" dirty="0">
                <a:solidFill>
                  <a:srgbClr val="111111"/>
                </a:solidFill>
                <a:effectLst/>
              </a:rPr>
              <a:t>Helps to offset governmental elitism.</a:t>
            </a:r>
          </a:p>
          <a:p>
            <a:pPr marL="285750" indent="-285750" algn="l">
              <a:buFont typeface="Arial" panose="020B0604020202020204" pitchFamily="34" charset="0"/>
              <a:buChar char="•"/>
            </a:pPr>
            <a:r>
              <a:rPr lang="en-US" sz="2200" b="0" i="0" dirty="0">
                <a:solidFill>
                  <a:srgbClr val="111111"/>
                </a:solidFill>
                <a:effectLst/>
              </a:rPr>
              <a:t>Hampers the rise of despotic central government and thus protects liberty.</a:t>
            </a:r>
          </a:p>
          <a:p>
            <a:pPr marL="285750" indent="-285750" algn="l">
              <a:buFont typeface="Arial" panose="020B0604020202020204" pitchFamily="34" charset="0"/>
              <a:buChar char="•"/>
            </a:pPr>
            <a:r>
              <a:rPr lang="en-US" sz="2200" b="0" i="0" dirty="0">
                <a:solidFill>
                  <a:srgbClr val="111111"/>
                </a:solidFill>
                <a:effectLst/>
              </a:rPr>
              <a:t>Brings about peaceful political association of multi-ethnic groups.</a:t>
            </a:r>
          </a:p>
          <a:p>
            <a:pPr marL="285750" indent="-285750" algn="l">
              <a:buFont typeface="Arial" panose="020B0604020202020204" pitchFamily="34" charset="0"/>
              <a:buChar char="•"/>
            </a:pPr>
            <a:r>
              <a:rPr lang="en-US" sz="2200" b="0" i="0" dirty="0">
                <a:solidFill>
                  <a:srgbClr val="111111"/>
                </a:solidFill>
                <a:effectLst/>
              </a:rPr>
              <a:t>Produces a stronger and stable nation.</a:t>
            </a:r>
          </a:p>
          <a:p>
            <a:pPr marL="285750" indent="-285750" algn="l">
              <a:buFont typeface="Arial" panose="020B0604020202020204" pitchFamily="34" charset="0"/>
              <a:buChar char="•"/>
            </a:pPr>
            <a:r>
              <a:rPr lang="en-US" sz="2200" b="0" i="0" dirty="0">
                <a:solidFill>
                  <a:srgbClr val="111111"/>
                </a:solidFill>
                <a:effectLst/>
              </a:rPr>
              <a:t>Equitable development and growth of the nation.</a:t>
            </a:r>
          </a:p>
          <a:p>
            <a:pPr marL="285750" indent="-285750" algn="l">
              <a:buFont typeface="Arial" panose="020B0604020202020204" pitchFamily="34" charset="0"/>
              <a:buChar char="•"/>
            </a:pPr>
            <a:r>
              <a:rPr lang="en-US" sz="2200" b="0" i="0" dirty="0">
                <a:solidFill>
                  <a:srgbClr val="111111"/>
                </a:solidFill>
                <a:effectLst/>
              </a:rPr>
              <a:t>Allows citizens to compare political systems and ‘vote with their feet’ by moving to a state they find more congenial.</a:t>
            </a:r>
          </a:p>
          <a:p>
            <a:pPr algn="l"/>
            <a:r>
              <a:rPr lang="en-US" sz="2200" dirty="0">
                <a:solidFill>
                  <a:srgbClr val="111111"/>
                </a:solidFill>
              </a:rPr>
              <a:t>Disadvantage of Federal constitution </a:t>
            </a:r>
          </a:p>
          <a:p>
            <a:pPr marL="285750" indent="-285750" algn="l">
              <a:buFont typeface="Arial" panose="020B0604020202020204" pitchFamily="34" charset="0"/>
              <a:buChar char="•"/>
            </a:pPr>
            <a:r>
              <a:rPr lang="en-US" sz="2200" i="0" dirty="0">
                <a:solidFill>
                  <a:srgbClr val="4A4A4A"/>
                </a:solidFill>
                <a:effectLst/>
              </a:rPr>
              <a:t>It is expensive to operate</a:t>
            </a:r>
            <a:endParaRPr lang="en-US" sz="2200" i="0" dirty="0">
              <a:solidFill>
                <a:srgbClr val="111111"/>
              </a:solidFill>
              <a:effectLst/>
            </a:endParaRPr>
          </a:p>
          <a:p>
            <a:pPr marL="285750" indent="-285750" algn="l">
              <a:buFont typeface="Arial" panose="020B0604020202020204" pitchFamily="34" charset="0"/>
              <a:buChar char="•"/>
            </a:pPr>
            <a:r>
              <a:rPr lang="en-US" sz="2200" i="0" dirty="0">
                <a:solidFill>
                  <a:srgbClr val="4A4A4A"/>
                </a:solidFill>
                <a:effectLst/>
              </a:rPr>
              <a:t>Federalism usually have a rigid constitution</a:t>
            </a:r>
          </a:p>
          <a:p>
            <a:pPr marL="285750" indent="-285750" algn="l">
              <a:buFont typeface="Arial" panose="020B0604020202020204" pitchFamily="34" charset="0"/>
              <a:buChar char="•"/>
            </a:pPr>
            <a:r>
              <a:rPr lang="en-US" sz="2200" i="0" dirty="0">
                <a:solidFill>
                  <a:srgbClr val="4A4A4A"/>
                </a:solidFill>
                <a:effectLst/>
              </a:rPr>
              <a:t>Duplicate of government</a:t>
            </a:r>
            <a:endParaRPr lang="en-US" sz="2200" dirty="0">
              <a:solidFill>
                <a:srgbClr val="4A4A4A"/>
              </a:solidFill>
            </a:endParaRPr>
          </a:p>
          <a:p>
            <a:pPr marL="285750" indent="-285750" algn="l">
              <a:buFont typeface="Arial" panose="020B0604020202020204" pitchFamily="34" charset="0"/>
              <a:buChar char="•"/>
            </a:pPr>
            <a:r>
              <a:rPr lang="en-US" sz="2200" i="0" dirty="0">
                <a:solidFill>
                  <a:srgbClr val="4A4A4A"/>
                </a:solidFill>
                <a:effectLst/>
              </a:rPr>
              <a:t>The federal government will become weaker</a:t>
            </a:r>
            <a:endParaRPr lang="en-US" sz="2200" i="0" dirty="0">
              <a:solidFill>
                <a:srgbClr val="111111"/>
              </a:solidFill>
              <a:effectLst/>
            </a:endParaRPr>
          </a:p>
          <a:p>
            <a:pPr algn="l"/>
            <a:endParaRPr lang="en-US" sz="1500" dirty="0">
              <a:cs typeface="Times New Roman" panose="02020603050405020304" pitchFamily="18" charset="0"/>
            </a:endParaRPr>
          </a:p>
        </p:txBody>
      </p:sp>
    </p:spTree>
    <p:extLst>
      <p:ext uri="{BB962C8B-B14F-4D97-AF65-F5344CB8AC3E}">
        <p14:creationId xmlns:p14="http://schemas.microsoft.com/office/powerpoint/2010/main" val="128535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FD54-0D3B-4839-A295-0437C28D110F}"/>
              </a:ext>
            </a:extLst>
          </p:cNvPr>
          <p:cNvSpPr>
            <a:spLocks noGrp="1"/>
          </p:cNvSpPr>
          <p:nvPr>
            <p:ph type="ctrTitle"/>
          </p:nvPr>
        </p:nvSpPr>
        <p:spPr>
          <a:xfrm>
            <a:off x="1524000" y="251011"/>
            <a:ext cx="9144000" cy="699247"/>
          </a:xfrm>
        </p:spPr>
        <p:txBody>
          <a:bodyPr>
            <a:normAutofit fontScale="90000"/>
          </a:bodyPr>
          <a:lstStyle/>
          <a:p>
            <a:r>
              <a:rPr lang="en-US" dirty="0"/>
              <a:t>Constitution and Government</a:t>
            </a:r>
          </a:p>
        </p:txBody>
      </p:sp>
      <p:sp>
        <p:nvSpPr>
          <p:cNvPr id="3" name="Subtitle 2">
            <a:extLst>
              <a:ext uri="{FF2B5EF4-FFF2-40B4-BE49-F238E27FC236}">
                <a16:creationId xmlns:a16="http://schemas.microsoft.com/office/drawing/2014/main" id="{D05D14CF-0E08-4652-AB15-2FE2FF9EBC5A}"/>
              </a:ext>
            </a:extLst>
          </p:cNvPr>
          <p:cNvSpPr>
            <a:spLocks noGrp="1"/>
          </p:cNvSpPr>
          <p:nvPr>
            <p:ph type="subTitle" idx="1"/>
          </p:nvPr>
        </p:nvSpPr>
        <p:spPr>
          <a:xfrm>
            <a:off x="609599" y="1030942"/>
            <a:ext cx="11089341" cy="5226424"/>
          </a:xfrm>
        </p:spPr>
        <p:txBody>
          <a:bodyPr>
            <a:normAutofit fontScale="70000" lnSpcReduction="20000"/>
          </a:bodyPr>
          <a:lstStyle/>
          <a:p>
            <a:pPr algn="l"/>
            <a:endParaRPr lang="en-US" sz="3100" b="1" dirty="0"/>
          </a:p>
          <a:p>
            <a:pPr algn="l"/>
            <a:r>
              <a:rPr lang="en-US" sz="3100" b="1" dirty="0"/>
              <a:t>Unit 3 : Presidential System, United State America</a:t>
            </a:r>
          </a:p>
          <a:p>
            <a:pPr algn="l"/>
            <a:r>
              <a:rPr lang="en-US" sz="3100" b="1" dirty="0"/>
              <a:t>		Salient features of the constitution of United State of America</a:t>
            </a:r>
          </a:p>
          <a:p>
            <a:pPr algn="l"/>
            <a:r>
              <a:rPr lang="en-US" sz="3100" b="1" dirty="0"/>
              <a:t>		The Election and power of the US President</a:t>
            </a:r>
          </a:p>
          <a:p>
            <a:pPr algn="l"/>
            <a:r>
              <a:rPr lang="en-US" sz="3100" b="1" dirty="0"/>
              <a:t>		The US congress: The Senate and House of Representative</a:t>
            </a:r>
          </a:p>
          <a:p>
            <a:pPr algn="l"/>
            <a:r>
              <a:rPr lang="en-US" sz="3100" b="1" dirty="0"/>
              <a:t>		Judiciary and Judicial Review</a:t>
            </a:r>
          </a:p>
          <a:p>
            <a:pPr algn="l"/>
            <a:r>
              <a:rPr lang="en-US" sz="3100" b="1" dirty="0"/>
              <a:t>		The State Government</a:t>
            </a:r>
          </a:p>
          <a:p>
            <a:pPr algn="l"/>
            <a:r>
              <a:rPr lang="en-US" sz="3100" b="1" dirty="0"/>
              <a:t>Unit 4 : Semi Presidential System of France</a:t>
            </a:r>
          </a:p>
          <a:p>
            <a:pPr algn="l"/>
            <a:r>
              <a:rPr lang="en-US" sz="3100" b="1" dirty="0"/>
              <a:t>		The fifth republic of France</a:t>
            </a:r>
          </a:p>
          <a:p>
            <a:pPr algn="l"/>
            <a:r>
              <a:rPr lang="en-US" sz="3100" b="1" dirty="0"/>
              <a:t>		Sharing of power : The president and the Prime Minister: Election and role</a:t>
            </a:r>
          </a:p>
          <a:p>
            <a:pPr algn="l"/>
            <a:r>
              <a:rPr lang="en-US" sz="3100" b="1" dirty="0"/>
              <a:t>		The French Parliament : The Senate and National Assembly</a:t>
            </a:r>
          </a:p>
          <a:p>
            <a:pPr algn="l"/>
            <a:r>
              <a:rPr lang="en-US" sz="3100" b="1" dirty="0"/>
              <a:t>		The State, Social and Economic Council</a:t>
            </a:r>
          </a:p>
          <a:p>
            <a:pPr algn="l"/>
            <a:endParaRPr lang="en-US" dirty="0"/>
          </a:p>
        </p:txBody>
      </p:sp>
    </p:spTree>
    <p:extLst>
      <p:ext uri="{BB962C8B-B14F-4D97-AF65-F5344CB8AC3E}">
        <p14:creationId xmlns:p14="http://schemas.microsoft.com/office/powerpoint/2010/main" val="331126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FD54-0D3B-4839-A295-0437C28D110F}"/>
              </a:ext>
            </a:extLst>
          </p:cNvPr>
          <p:cNvSpPr>
            <a:spLocks noGrp="1"/>
          </p:cNvSpPr>
          <p:nvPr>
            <p:ph type="ctrTitle"/>
          </p:nvPr>
        </p:nvSpPr>
        <p:spPr>
          <a:xfrm>
            <a:off x="1524000" y="251011"/>
            <a:ext cx="9144000" cy="699247"/>
          </a:xfrm>
        </p:spPr>
        <p:txBody>
          <a:bodyPr>
            <a:normAutofit fontScale="90000"/>
          </a:bodyPr>
          <a:lstStyle/>
          <a:p>
            <a:r>
              <a:rPr lang="en-US" dirty="0"/>
              <a:t>Constitution</a:t>
            </a:r>
          </a:p>
        </p:txBody>
      </p:sp>
      <p:sp>
        <p:nvSpPr>
          <p:cNvPr id="3" name="Subtitle 2">
            <a:extLst>
              <a:ext uri="{FF2B5EF4-FFF2-40B4-BE49-F238E27FC236}">
                <a16:creationId xmlns:a16="http://schemas.microsoft.com/office/drawing/2014/main" id="{D05D14CF-0E08-4652-AB15-2FE2FF9EBC5A}"/>
              </a:ext>
            </a:extLst>
          </p:cNvPr>
          <p:cNvSpPr>
            <a:spLocks noGrp="1"/>
          </p:cNvSpPr>
          <p:nvPr>
            <p:ph type="subTitle" idx="1"/>
          </p:nvPr>
        </p:nvSpPr>
        <p:spPr>
          <a:xfrm>
            <a:off x="609599" y="1030942"/>
            <a:ext cx="11089341" cy="5226424"/>
          </a:xfrm>
        </p:spPr>
        <p:txBody>
          <a:bodyPr>
            <a:normAutofit fontScale="85000" lnSpcReduction="20000"/>
          </a:bodyPr>
          <a:lstStyle/>
          <a:p>
            <a:pPr algn="l"/>
            <a:r>
              <a:rPr lang="en-US" b="1" u="sng" dirty="0"/>
              <a:t>Constitution definition</a:t>
            </a:r>
          </a:p>
          <a:p>
            <a:pPr algn="l"/>
            <a:r>
              <a:rPr lang="en-US" dirty="0"/>
              <a:t>Constitution is the body of rules, regulation, principles, norms and convention by which a country is governed. Constitution is the organic and fundamental law of a nation or state which may be written or unwritten, establishing the character and conception of its government laying the basic principle to which it’s normal life is to be confirmed, organizing government and regulating, distributing and prescribing the external and manner of the exercise of sovereign power. A charter of government deriving its whole authority from the governed.  A constitution is the fundamental law of land and it is the supreme and highest law of state. </a:t>
            </a:r>
          </a:p>
          <a:p>
            <a:pPr algn="l"/>
            <a:r>
              <a:rPr lang="en-US" dirty="0">
                <a:latin typeface="Preeti" pitchFamily="2" charset="0"/>
              </a:rPr>
              <a:t>“</a:t>
            </a:r>
            <a:r>
              <a:rPr lang="en-US" dirty="0"/>
              <a:t>Constitution means the documents in which are set out of rules governing the composition, power and method of operation of main institutions of government and the general principles applicable to their relation to the citizens”- Black law dictionary.</a:t>
            </a:r>
          </a:p>
          <a:p>
            <a:pPr algn="l"/>
            <a:endParaRPr lang="en-US" dirty="0"/>
          </a:p>
          <a:p>
            <a:pPr algn="l"/>
            <a:r>
              <a:rPr lang="en-US" b="1" u="sng" dirty="0"/>
              <a:t>Quotes of constitution</a:t>
            </a:r>
          </a:p>
          <a:p>
            <a:pPr algn="l"/>
            <a:r>
              <a:rPr lang="en-US" dirty="0"/>
              <a:t>“A constitution is the system of fundamental political institution or the autobiography of power relationship” – Herman Finer </a:t>
            </a:r>
          </a:p>
          <a:p>
            <a:pPr algn="l"/>
            <a:r>
              <a:rPr lang="en-US" dirty="0"/>
              <a:t>“A constitution of a state consists of all rules which directly or indirectly affect the distribution or exercise of sovereign power in the state”- </a:t>
            </a:r>
            <a:r>
              <a:rPr lang="en-US" dirty="0" err="1"/>
              <a:t>Diecy</a:t>
            </a:r>
            <a:endParaRPr lang="en-US" dirty="0"/>
          </a:p>
          <a:p>
            <a:pPr algn="l"/>
            <a:r>
              <a:rPr lang="en-US" dirty="0"/>
              <a:t>“ A constitution is portion of rules which set How the rule are to be made, The manner in which they are to be changed, who are to made them “ – Prof. Laski </a:t>
            </a:r>
          </a:p>
        </p:txBody>
      </p:sp>
    </p:spTree>
    <p:extLst>
      <p:ext uri="{BB962C8B-B14F-4D97-AF65-F5344CB8AC3E}">
        <p14:creationId xmlns:p14="http://schemas.microsoft.com/office/powerpoint/2010/main" val="30637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5D14CF-0E08-4652-AB15-2FE2FF9EBC5A}"/>
              </a:ext>
            </a:extLst>
          </p:cNvPr>
          <p:cNvSpPr>
            <a:spLocks noGrp="1"/>
          </p:cNvSpPr>
          <p:nvPr>
            <p:ph type="subTitle" idx="1"/>
          </p:nvPr>
        </p:nvSpPr>
        <p:spPr>
          <a:xfrm>
            <a:off x="609599" y="493059"/>
            <a:ext cx="11089341" cy="5764307"/>
          </a:xfrm>
        </p:spPr>
        <p:txBody>
          <a:bodyPr>
            <a:normAutofit/>
          </a:bodyPr>
          <a:lstStyle/>
          <a:p>
            <a:pPr algn="l"/>
            <a:r>
              <a:rPr lang="en-US" b="1" u="sng" dirty="0"/>
              <a:t>Sources of constitution </a:t>
            </a:r>
          </a:p>
          <a:p>
            <a:pPr marL="342900" indent="-342900" algn="l">
              <a:buFont typeface="Arial" panose="020B0604020202020204" pitchFamily="34" charset="0"/>
              <a:buChar char="•"/>
            </a:pPr>
            <a:r>
              <a:rPr lang="en-US" dirty="0"/>
              <a:t>Customs, traditions and conventions</a:t>
            </a:r>
          </a:p>
          <a:p>
            <a:pPr marL="342900" indent="-342900" algn="l">
              <a:buFont typeface="Arial" panose="020B0604020202020204" pitchFamily="34" charset="0"/>
              <a:buChar char="•"/>
            </a:pPr>
            <a:r>
              <a:rPr lang="en-US" dirty="0"/>
              <a:t>Religion and religious practice.</a:t>
            </a:r>
          </a:p>
          <a:p>
            <a:pPr marL="342900" indent="-342900" algn="l">
              <a:buFont typeface="Arial" panose="020B0604020202020204" pitchFamily="34" charset="0"/>
              <a:buChar char="•"/>
            </a:pPr>
            <a:r>
              <a:rPr lang="en-US" dirty="0"/>
              <a:t>Ancient code, equity</a:t>
            </a:r>
          </a:p>
          <a:p>
            <a:pPr marL="342900" indent="-342900" algn="l">
              <a:buFont typeface="Arial" panose="020B0604020202020204" pitchFamily="34" charset="0"/>
              <a:buChar char="•"/>
            </a:pPr>
            <a:r>
              <a:rPr lang="en-US" dirty="0"/>
              <a:t>Constitutional conferences</a:t>
            </a:r>
          </a:p>
          <a:p>
            <a:pPr marL="342900" indent="-342900" algn="l">
              <a:buFont typeface="Arial" panose="020B0604020202020204" pitchFamily="34" charset="0"/>
              <a:buChar char="•"/>
            </a:pPr>
            <a:r>
              <a:rPr lang="en-US" dirty="0"/>
              <a:t>Legislation and judicial precedents and precepts</a:t>
            </a:r>
          </a:p>
          <a:p>
            <a:pPr marL="342900" indent="-342900" algn="l">
              <a:buFont typeface="Arial" panose="020B0604020202020204" pitchFamily="34" charset="0"/>
              <a:buChar char="•"/>
            </a:pPr>
            <a:r>
              <a:rPr lang="en-US" dirty="0"/>
              <a:t>Historical origin and past experience</a:t>
            </a:r>
          </a:p>
          <a:p>
            <a:pPr marL="342900" indent="-342900" algn="l">
              <a:buFont typeface="Arial" panose="020B0604020202020204" pitchFamily="34" charset="0"/>
              <a:buChar char="•"/>
            </a:pPr>
            <a:r>
              <a:rPr lang="en-US" dirty="0"/>
              <a:t>Intellectual work</a:t>
            </a:r>
          </a:p>
          <a:p>
            <a:pPr marL="342900" indent="-342900" algn="l">
              <a:buFont typeface="Arial" panose="020B0604020202020204" pitchFamily="34" charset="0"/>
              <a:buChar char="•"/>
            </a:pPr>
            <a:r>
              <a:rPr lang="en-US" dirty="0"/>
              <a:t>The customary laws or native laws</a:t>
            </a:r>
          </a:p>
        </p:txBody>
      </p:sp>
    </p:spTree>
    <p:extLst>
      <p:ext uri="{BB962C8B-B14F-4D97-AF65-F5344CB8AC3E}">
        <p14:creationId xmlns:p14="http://schemas.microsoft.com/office/powerpoint/2010/main" val="175205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5D14CF-0E08-4652-AB15-2FE2FF9EBC5A}"/>
              </a:ext>
            </a:extLst>
          </p:cNvPr>
          <p:cNvSpPr>
            <a:spLocks noGrp="1"/>
          </p:cNvSpPr>
          <p:nvPr>
            <p:ph type="subTitle" idx="1"/>
          </p:nvPr>
        </p:nvSpPr>
        <p:spPr>
          <a:xfrm>
            <a:off x="609599" y="493059"/>
            <a:ext cx="11089341" cy="5764307"/>
          </a:xfrm>
        </p:spPr>
        <p:txBody>
          <a:bodyPr>
            <a:normAutofit/>
          </a:bodyPr>
          <a:lstStyle/>
          <a:p>
            <a:pPr algn="l"/>
            <a:r>
              <a:rPr lang="en-US" b="1" u="sng" dirty="0"/>
              <a:t>Characteristics of good  constitution </a:t>
            </a:r>
          </a:p>
          <a:p>
            <a:pPr marL="342900" indent="-342900" algn="l">
              <a:buFont typeface="Arial" panose="020B0604020202020204" pitchFamily="34" charset="0"/>
              <a:buChar char="•"/>
            </a:pPr>
            <a:r>
              <a:rPr lang="en-US" dirty="0"/>
              <a:t>Definiteness</a:t>
            </a:r>
          </a:p>
          <a:p>
            <a:pPr marL="342900" indent="-342900" algn="l">
              <a:buFont typeface="Arial" panose="020B0604020202020204" pitchFamily="34" charset="0"/>
              <a:buChar char="•"/>
            </a:pPr>
            <a:r>
              <a:rPr lang="en-US" dirty="0"/>
              <a:t>comprehensiveness</a:t>
            </a:r>
          </a:p>
          <a:p>
            <a:pPr marL="342900" indent="-342900" algn="l">
              <a:buFont typeface="Arial" panose="020B0604020202020204" pitchFamily="34" charset="0"/>
              <a:buChar char="•"/>
            </a:pPr>
            <a:r>
              <a:rPr lang="en-US" dirty="0"/>
              <a:t>Clarity</a:t>
            </a:r>
          </a:p>
          <a:p>
            <a:pPr marL="342900" indent="-342900" algn="l">
              <a:buFont typeface="Arial" panose="020B0604020202020204" pitchFamily="34" charset="0"/>
              <a:buChar char="•"/>
            </a:pPr>
            <a:r>
              <a:rPr lang="en-US" dirty="0"/>
              <a:t>Short and brevity.</a:t>
            </a:r>
          </a:p>
          <a:p>
            <a:pPr marL="342900" indent="-342900" algn="l">
              <a:buFont typeface="Arial" panose="020B0604020202020204" pitchFamily="34" charset="0"/>
              <a:buChar char="•"/>
            </a:pPr>
            <a:r>
              <a:rPr lang="en-US" dirty="0"/>
              <a:t>Provision of fundamental right </a:t>
            </a:r>
          </a:p>
          <a:p>
            <a:pPr marL="342900" indent="-342900" algn="l">
              <a:buFont typeface="Arial" panose="020B0604020202020204" pitchFamily="34" charset="0"/>
              <a:buChar char="•"/>
            </a:pPr>
            <a:r>
              <a:rPr lang="en-US" dirty="0"/>
              <a:t>Independence Judiciary. </a:t>
            </a:r>
          </a:p>
          <a:p>
            <a:pPr marL="342900" indent="-342900" algn="l">
              <a:buFont typeface="Arial" panose="020B0604020202020204" pitchFamily="34" charset="0"/>
              <a:buChar char="•"/>
            </a:pPr>
            <a:r>
              <a:rPr lang="en-US" dirty="0"/>
              <a:t>Protection and promotion of minority</a:t>
            </a:r>
          </a:p>
          <a:p>
            <a:pPr marL="342900" indent="-342900" algn="l">
              <a:buFont typeface="Arial" panose="020B0604020202020204" pitchFamily="34" charset="0"/>
              <a:buChar char="•"/>
            </a:pPr>
            <a:r>
              <a:rPr lang="en-US" dirty="0"/>
              <a:t>Nor completely rigid nor flexible.  </a:t>
            </a:r>
          </a:p>
          <a:p>
            <a:pPr marL="342900" indent="-342900" algn="l">
              <a:buFont typeface="Arial" panose="020B0604020202020204" pitchFamily="34" charset="0"/>
              <a:buChar char="•"/>
            </a:pPr>
            <a:r>
              <a:rPr lang="en-US" dirty="0"/>
              <a:t>Protection of the human right of the citizen.</a:t>
            </a:r>
          </a:p>
          <a:p>
            <a:pPr marL="342900" indent="-342900" algn="l">
              <a:buFont typeface="Arial" panose="020B0604020202020204" pitchFamily="34" charset="0"/>
              <a:buChar char="•"/>
            </a:pPr>
            <a:r>
              <a:rPr lang="en-US" dirty="0"/>
              <a:t>Determination of non-political and non-governmental policies</a:t>
            </a:r>
          </a:p>
        </p:txBody>
      </p:sp>
    </p:spTree>
    <p:extLst>
      <p:ext uri="{BB962C8B-B14F-4D97-AF65-F5344CB8AC3E}">
        <p14:creationId xmlns:p14="http://schemas.microsoft.com/office/powerpoint/2010/main" val="289205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FD54-0D3B-4839-A295-0437C28D110F}"/>
              </a:ext>
            </a:extLst>
          </p:cNvPr>
          <p:cNvSpPr>
            <a:spLocks noGrp="1"/>
          </p:cNvSpPr>
          <p:nvPr>
            <p:ph type="ctrTitle"/>
          </p:nvPr>
        </p:nvSpPr>
        <p:spPr>
          <a:xfrm>
            <a:off x="1524000" y="779929"/>
            <a:ext cx="9144000" cy="699247"/>
          </a:xfrm>
        </p:spPr>
        <p:txBody>
          <a:bodyPr>
            <a:noAutofit/>
          </a:bodyPr>
          <a:lstStyle/>
          <a:p>
            <a:r>
              <a:rPr lang="en-US" sz="4400" dirty="0"/>
              <a:t>Important /function of constitution</a:t>
            </a:r>
          </a:p>
        </p:txBody>
      </p:sp>
      <p:sp>
        <p:nvSpPr>
          <p:cNvPr id="3" name="Subtitle 2">
            <a:extLst>
              <a:ext uri="{FF2B5EF4-FFF2-40B4-BE49-F238E27FC236}">
                <a16:creationId xmlns:a16="http://schemas.microsoft.com/office/drawing/2014/main" id="{D05D14CF-0E08-4652-AB15-2FE2FF9EBC5A}"/>
              </a:ext>
            </a:extLst>
          </p:cNvPr>
          <p:cNvSpPr>
            <a:spLocks noGrp="1"/>
          </p:cNvSpPr>
          <p:nvPr>
            <p:ph type="subTitle" idx="1"/>
          </p:nvPr>
        </p:nvSpPr>
        <p:spPr>
          <a:xfrm>
            <a:off x="609599" y="1479176"/>
            <a:ext cx="11089341" cy="4087906"/>
          </a:xfrm>
        </p:spPr>
        <p:txBody>
          <a:bodyPr>
            <a:normAutofit fontScale="85000" lnSpcReduction="20000"/>
          </a:bodyPr>
          <a:lstStyle/>
          <a:p>
            <a:pPr marL="342900" indent="-342900" algn="l">
              <a:buFont typeface="Arial" panose="020B0604020202020204" pitchFamily="34" charset="0"/>
              <a:buChar char="•"/>
            </a:pPr>
            <a:r>
              <a:rPr lang="en-US" dirty="0"/>
              <a:t>The constitution defines powers of the organs of government</a:t>
            </a:r>
          </a:p>
          <a:p>
            <a:pPr marL="342900" indent="-342900" algn="l">
              <a:buFont typeface="Arial" panose="020B0604020202020204" pitchFamily="34" charset="0"/>
              <a:buChar char="•"/>
            </a:pPr>
            <a:r>
              <a:rPr lang="en-US" dirty="0"/>
              <a:t>It states the fundamental principles, aspiration and objectives of a country</a:t>
            </a:r>
          </a:p>
          <a:p>
            <a:pPr marL="342900" indent="-342900" algn="l">
              <a:buFont typeface="Arial" panose="020B0604020202020204" pitchFamily="34" charset="0"/>
              <a:buChar char="•"/>
            </a:pPr>
            <a:r>
              <a:rPr lang="en-US" dirty="0"/>
              <a:t>It helps to protect the right of the citizen</a:t>
            </a:r>
          </a:p>
          <a:p>
            <a:pPr marL="342900" indent="-342900" algn="l">
              <a:buFont typeface="Arial" panose="020B0604020202020204" pitchFamily="34" charset="0"/>
              <a:buChar char="•"/>
            </a:pPr>
            <a:r>
              <a:rPr lang="en-US" dirty="0"/>
              <a:t>It helps to prevent arbitrary rule by the leaders</a:t>
            </a:r>
          </a:p>
          <a:p>
            <a:pPr marL="342900" indent="-342900" algn="l">
              <a:buFont typeface="Arial" panose="020B0604020202020204" pitchFamily="34" charset="0"/>
              <a:buChar char="•"/>
            </a:pPr>
            <a:r>
              <a:rPr lang="en-US" dirty="0"/>
              <a:t>It explain the ‘do’s and don’ts’ of the government.</a:t>
            </a:r>
          </a:p>
          <a:p>
            <a:pPr marL="342900" indent="-342900" algn="l">
              <a:buFont typeface="Arial" panose="020B0604020202020204" pitchFamily="34" charset="0"/>
              <a:buChar char="•"/>
            </a:pPr>
            <a:r>
              <a:rPr lang="en-US" dirty="0"/>
              <a:t>It specified the system of government to be adopted</a:t>
            </a:r>
          </a:p>
          <a:p>
            <a:pPr algn="l"/>
            <a:r>
              <a:rPr lang="en-US" sz="3500" b="1" u="sng" dirty="0"/>
              <a:t>Types of constitution</a:t>
            </a:r>
          </a:p>
          <a:p>
            <a:pPr algn="l"/>
            <a:r>
              <a:rPr lang="en-US" dirty="0"/>
              <a:t>As per nature constitution can be classified as </a:t>
            </a:r>
          </a:p>
          <a:p>
            <a:pPr algn="l"/>
            <a:r>
              <a:rPr lang="en-US" dirty="0"/>
              <a:t>1 written or unwritten</a:t>
            </a:r>
          </a:p>
          <a:p>
            <a:pPr algn="l"/>
            <a:r>
              <a:rPr lang="en-US" dirty="0"/>
              <a:t>2.Rigid or flexible</a:t>
            </a:r>
          </a:p>
          <a:p>
            <a:pPr algn="l"/>
            <a:r>
              <a:rPr lang="en-US" dirty="0"/>
              <a:t>3.Enacted and Evolved constitution</a:t>
            </a:r>
          </a:p>
        </p:txBody>
      </p:sp>
    </p:spTree>
    <p:extLst>
      <p:ext uri="{BB962C8B-B14F-4D97-AF65-F5344CB8AC3E}">
        <p14:creationId xmlns:p14="http://schemas.microsoft.com/office/powerpoint/2010/main" val="267614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5D14CF-0E08-4652-AB15-2FE2FF9EBC5A}"/>
              </a:ext>
            </a:extLst>
          </p:cNvPr>
          <p:cNvSpPr>
            <a:spLocks noGrp="1"/>
          </p:cNvSpPr>
          <p:nvPr>
            <p:ph type="subTitle" idx="1"/>
          </p:nvPr>
        </p:nvSpPr>
        <p:spPr>
          <a:xfrm>
            <a:off x="609599" y="-71718"/>
            <a:ext cx="11089341" cy="5638800"/>
          </a:xfrm>
        </p:spPr>
        <p:txBody>
          <a:bodyPr>
            <a:normAutofit/>
          </a:bodyPr>
          <a:lstStyle/>
          <a:p>
            <a:pPr algn="l"/>
            <a:r>
              <a:rPr lang="en-US" sz="3500" b="1" u="sng" dirty="0"/>
              <a:t>Types of constitution</a:t>
            </a:r>
          </a:p>
          <a:p>
            <a:pPr algn="l"/>
            <a:r>
              <a:rPr lang="en-US" dirty="0"/>
              <a:t>As per state nature constitution can be classified as </a:t>
            </a:r>
          </a:p>
          <a:p>
            <a:pPr marL="342900" indent="-342900" algn="l">
              <a:buFont typeface="Arial" panose="020B0604020202020204" pitchFamily="34" charset="0"/>
              <a:buChar char="•"/>
            </a:pPr>
            <a:r>
              <a:rPr lang="en-US" dirty="0"/>
              <a:t>Unitary and Federal Constitution</a:t>
            </a:r>
          </a:p>
          <a:p>
            <a:pPr algn="l"/>
            <a:r>
              <a:rPr lang="en-US" dirty="0"/>
              <a:t>As per state nature of legislature constitution can be classified as </a:t>
            </a:r>
          </a:p>
          <a:p>
            <a:pPr marL="342900" indent="-342900" algn="l">
              <a:buFont typeface="Arial" panose="020B0604020202020204" pitchFamily="34" charset="0"/>
              <a:buChar char="•"/>
            </a:pPr>
            <a:r>
              <a:rPr lang="en-US" dirty="0"/>
              <a:t>Completely elected</a:t>
            </a:r>
          </a:p>
          <a:p>
            <a:pPr marL="342900" indent="-342900" algn="l">
              <a:buFont typeface="Arial" panose="020B0604020202020204" pitchFamily="34" charset="0"/>
              <a:buChar char="•"/>
            </a:pPr>
            <a:r>
              <a:rPr lang="en-US" dirty="0"/>
              <a:t>Partially elected</a:t>
            </a:r>
          </a:p>
          <a:p>
            <a:pPr marL="342900" indent="-342900" algn="l">
              <a:buFont typeface="Arial" panose="020B0604020202020204" pitchFamily="34" charset="0"/>
              <a:buChar char="•"/>
            </a:pPr>
            <a:r>
              <a:rPr lang="en-US" dirty="0"/>
              <a:t>Non elected or nominated</a:t>
            </a:r>
          </a:p>
          <a:p>
            <a:pPr algn="l"/>
            <a:r>
              <a:rPr lang="en-US" dirty="0"/>
              <a:t>On the basis of the Nature of Executive constitution can be classified as </a:t>
            </a:r>
          </a:p>
          <a:p>
            <a:pPr marL="342900" indent="-342900" algn="l">
              <a:buFont typeface="Arial" panose="020B0604020202020204" pitchFamily="34" charset="0"/>
              <a:buChar char="•"/>
            </a:pPr>
            <a:r>
              <a:rPr lang="en-US" dirty="0"/>
              <a:t>Parliamentary and presidential System</a:t>
            </a:r>
          </a:p>
          <a:p>
            <a:pPr algn="l"/>
            <a:endParaRPr lang="en-US" dirty="0"/>
          </a:p>
          <a:p>
            <a:pPr algn="l"/>
            <a:r>
              <a:rPr lang="en-US" dirty="0"/>
              <a:t>	</a:t>
            </a:r>
          </a:p>
        </p:txBody>
      </p:sp>
    </p:spTree>
    <p:extLst>
      <p:ext uri="{BB962C8B-B14F-4D97-AF65-F5344CB8AC3E}">
        <p14:creationId xmlns:p14="http://schemas.microsoft.com/office/powerpoint/2010/main" val="2156548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FD54-0D3B-4839-A295-0437C28D110F}"/>
              </a:ext>
            </a:extLst>
          </p:cNvPr>
          <p:cNvSpPr>
            <a:spLocks noGrp="1"/>
          </p:cNvSpPr>
          <p:nvPr>
            <p:ph type="ctrTitle"/>
          </p:nvPr>
        </p:nvSpPr>
        <p:spPr>
          <a:xfrm>
            <a:off x="1524000" y="779929"/>
            <a:ext cx="9144000" cy="699247"/>
          </a:xfrm>
        </p:spPr>
        <p:txBody>
          <a:bodyPr>
            <a:noAutofit/>
          </a:bodyPr>
          <a:lstStyle/>
          <a:p>
            <a:r>
              <a:rPr lang="en-US" sz="4400" dirty="0"/>
              <a:t>Written constitution</a:t>
            </a:r>
          </a:p>
        </p:txBody>
      </p:sp>
      <p:sp>
        <p:nvSpPr>
          <p:cNvPr id="3" name="Subtitle 2">
            <a:extLst>
              <a:ext uri="{FF2B5EF4-FFF2-40B4-BE49-F238E27FC236}">
                <a16:creationId xmlns:a16="http://schemas.microsoft.com/office/drawing/2014/main" id="{D05D14CF-0E08-4652-AB15-2FE2FF9EBC5A}"/>
              </a:ext>
            </a:extLst>
          </p:cNvPr>
          <p:cNvSpPr>
            <a:spLocks noGrp="1"/>
          </p:cNvSpPr>
          <p:nvPr>
            <p:ph type="subTitle" idx="1"/>
          </p:nvPr>
        </p:nvSpPr>
        <p:spPr>
          <a:xfrm>
            <a:off x="609599" y="1479176"/>
            <a:ext cx="11089341" cy="4087906"/>
          </a:xfrm>
        </p:spPr>
        <p:txBody>
          <a:bodyPr>
            <a:normAutofit fontScale="70000" lnSpcReduction="20000"/>
          </a:bodyPr>
          <a:lstStyle/>
          <a:p>
            <a:pPr algn="l"/>
            <a:r>
              <a:rPr lang="en-US" dirty="0"/>
              <a:t>This types of constitution is defined as on in which the fundamental laws, Principles, conventions customs, norms, rules and regulation governing a country are embodied in a formal documents which can be referred to, whenever the need arises. Examples of countries operating this type of constitution are Nepal, India, USA, Canada etc. </a:t>
            </a:r>
          </a:p>
          <a:p>
            <a:pPr algn="l"/>
            <a:r>
              <a:rPr lang="en-US" dirty="0"/>
              <a:t>Advantage of written constitution</a:t>
            </a:r>
          </a:p>
          <a:p>
            <a:pPr marL="342900" indent="-342900" algn="l">
              <a:buFont typeface="Arial" panose="020B0604020202020204" pitchFamily="34" charset="0"/>
              <a:buChar char="•"/>
            </a:pPr>
            <a:r>
              <a:rPr lang="en-US" dirty="0"/>
              <a:t>It can easily be bought at the market</a:t>
            </a:r>
          </a:p>
          <a:p>
            <a:pPr marL="342900" indent="-342900" algn="l">
              <a:buFont typeface="Arial" panose="020B0604020202020204" pitchFamily="34" charset="0"/>
              <a:buChar char="•"/>
            </a:pPr>
            <a:r>
              <a:rPr lang="en-US" dirty="0"/>
              <a:t>It enable the citizen to know their rights</a:t>
            </a:r>
          </a:p>
          <a:p>
            <a:pPr marL="342900" indent="-342900" algn="l">
              <a:buFont typeface="Arial" panose="020B0604020202020204" pitchFamily="34" charset="0"/>
              <a:buChar char="•"/>
            </a:pPr>
            <a:r>
              <a:rPr lang="en-US" dirty="0"/>
              <a:t>It helps the political stability</a:t>
            </a:r>
          </a:p>
          <a:p>
            <a:pPr marL="342900" indent="-342900" algn="l">
              <a:buFont typeface="Arial" panose="020B0604020202020204" pitchFamily="34" charset="0"/>
              <a:buChar char="•"/>
            </a:pPr>
            <a:r>
              <a:rPr lang="en-US" dirty="0"/>
              <a:t>It is easily referred to whenever the need arises. </a:t>
            </a:r>
          </a:p>
          <a:p>
            <a:pPr marL="342900" indent="-342900" algn="l">
              <a:buFont typeface="Arial" panose="020B0604020202020204" pitchFamily="34" charset="0"/>
              <a:buChar char="•"/>
            </a:pPr>
            <a:r>
              <a:rPr lang="en-US" dirty="0"/>
              <a:t>It helps to fight against the emergence of dictatorship at least in theory.</a:t>
            </a:r>
          </a:p>
          <a:p>
            <a:pPr algn="l"/>
            <a:r>
              <a:rPr lang="en-US" dirty="0"/>
              <a:t>Disadvantage of written constitution</a:t>
            </a:r>
          </a:p>
          <a:p>
            <a:pPr marL="342900" indent="-342900" algn="l">
              <a:buFont typeface="Arial" panose="020B0604020202020204" pitchFamily="34" charset="0"/>
              <a:buChar char="•"/>
            </a:pPr>
            <a:r>
              <a:rPr lang="en-US" dirty="0"/>
              <a:t>Very expensive and time consuming</a:t>
            </a:r>
          </a:p>
          <a:p>
            <a:pPr marL="342900" indent="-342900" algn="l">
              <a:buFont typeface="Arial" panose="020B0604020202020204" pitchFamily="34" charset="0"/>
              <a:buChar char="•"/>
            </a:pPr>
            <a:r>
              <a:rPr lang="en-US" dirty="0"/>
              <a:t>It may not be able to serve the needs of an emergency situation</a:t>
            </a:r>
          </a:p>
          <a:p>
            <a:pPr marL="342900" indent="-342900" algn="l">
              <a:buFont typeface="Arial" panose="020B0604020202020204" pitchFamily="34" charset="0"/>
              <a:buChar char="•"/>
            </a:pPr>
            <a:r>
              <a:rPr lang="en-US" dirty="0"/>
              <a:t>It is subject of frequent litigations</a:t>
            </a:r>
          </a:p>
          <a:p>
            <a:pPr marL="342900" indent="-342900" algn="l">
              <a:buFont typeface="Arial" panose="020B0604020202020204" pitchFamily="34" charset="0"/>
              <a:buChar char="•"/>
            </a:pPr>
            <a:r>
              <a:rPr lang="en-US" dirty="0"/>
              <a:t>The rigidity of the constitution makes it difficult to amend easily. </a:t>
            </a:r>
          </a:p>
        </p:txBody>
      </p:sp>
    </p:spTree>
    <p:extLst>
      <p:ext uri="{BB962C8B-B14F-4D97-AF65-F5344CB8AC3E}">
        <p14:creationId xmlns:p14="http://schemas.microsoft.com/office/powerpoint/2010/main" val="217769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FD54-0D3B-4839-A295-0437C28D110F}"/>
              </a:ext>
            </a:extLst>
          </p:cNvPr>
          <p:cNvSpPr>
            <a:spLocks noGrp="1"/>
          </p:cNvSpPr>
          <p:nvPr>
            <p:ph type="ctrTitle"/>
          </p:nvPr>
        </p:nvSpPr>
        <p:spPr>
          <a:xfrm>
            <a:off x="1524000" y="779929"/>
            <a:ext cx="9144000" cy="699247"/>
          </a:xfrm>
        </p:spPr>
        <p:txBody>
          <a:bodyPr>
            <a:noAutofit/>
          </a:bodyPr>
          <a:lstStyle/>
          <a:p>
            <a:r>
              <a:rPr lang="en-US" sz="4400" dirty="0"/>
              <a:t>Unwritten constitution</a:t>
            </a:r>
          </a:p>
        </p:txBody>
      </p:sp>
      <p:sp>
        <p:nvSpPr>
          <p:cNvPr id="3" name="Subtitle 2">
            <a:extLst>
              <a:ext uri="{FF2B5EF4-FFF2-40B4-BE49-F238E27FC236}">
                <a16:creationId xmlns:a16="http://schemas.microsoft.com/office/drawing/2014/main" id="{D05D14CF-0E08-4652-AB15-2FE2FF9EBC5A}"/>
              </a:ext>
            </a:extLst>
          </p:cNvPr>
          <p:cNvSpPr>
            <a:spLocks noGrp="1"/>
          </p:cNvSpPr>
          <p:nvPr>
            <p:ph type="subTitle" idx="1"/>
          </p:nvPr>
        </p:nvSpPr>
        <p:spPr>
          <a:xfrm>
            <a:off x="609599" y="1479176"/>
            <a:ext cx="11089341" cy="4087906"/>
          </a:xfrm>
        </p:spPr>
        <p:txBody>
          <a:bodyPr>
            <a:normAutofit fontScale="77500" lnSpcReduction="20000"/>
          </a:bodyPr>
          <a:lstStyle/>
          <a:p>
            <a:pPr algn="l"/>
            <a:r>
              <a:rPr lang="en-US" dirty="0"/>
              <a:t>This is the types of constitution in which the fundamental law and principles according to which a state/country is governed are not written down or codified in a single document. A good example is Britain</a:t>
            </a:r>
          </a:p>
          <a:p>
            <a:pPr algn="l"/>
            <a:r>
              <a:rPr lang="en-US" dirty="0"/>
              <a:t>Advantage of unwritten constitution</a:t>
            </a:r>
          </a:p>
          <a:p>
            <a:pPr marL="342900" indent="-342900" algn="l">
              <a:buFont typeface="Arial" panose="020B0604020202020204" pitchFamily="34" charset="0"/>
              <a:buChar char="•"/>
            </a:pPr>
            <a:r>
              <a:rPr lang="en-US" dirty="0"/>
              <a:t>Respond easily to changes that are inevitable in any dynamic society. </a:t>
            </a:r>
          </a:p>
          <a:p>
            <a:pPr marL="342900" indent="-342900" algn="l">
              <a:buFont typeface="Arial" panose="020B0604020202020204" pitchFamily="34" charset="0"/>
              <a:buChar char="•"/>
            </a:pPr>
            <a:r>
              <a:rPr lang="en-US" dirty="0"/>
              <a:t>The usually commands more acceptance e.g. Britain</a:t>
            </a:r>
          </a:p>
          <a:p>
            <a:pPr marL="342900" indent="-342900" algn="l">
              <a:buFont typeface="Arial" panose="020B0604020202020204" pitchFamily="34" charset="0"/>
              <a:buChar char="•"/>
            </a:pPr>
            <a:r>
              <a:rPr lang="en-US" dirty="0"/>
              <a:t>The flexibility of the constitution makes decisions fast and meets changes rapidly</a:t>
            </a:r>
          </a:p>
          <a:p>
            <a:pPr marL="342900" indent="-342900" algn="l">
              <a:buFont typeface="Arial" panose="020B0604020202020204" pitchFamily="34" charset="0"/>
              <a:buChar char="•"/>
            </a:pPr>
            <a:r>
              <a:rPr lang="en-US" dirty="0"/>
              <a:t>It is non- rigidity enhances easy amendment. </a:t>
            </a:r>
          </a:p>
          <a:p>
            <a:pPr marL="342900" indent="-342900" algn="l">
              <a:buFont typeface="Arial" panose="020B0604020202020204" pitchFamily="34" charset="0"/>
              <a:buChar char="•"/>
            </a:pPr>
            <a:r>
              <a:rPr lang="en-US" dirty="0"/>
              <a:t>The flexibility eliminates the difficulty of interpretation, thereby reducing the incident of litigation</a:t>
            </a:r>
          </a:p>
          <a:p>
            <a:pPr algn="l"/>
            <a:r>
              <a:rPr lang="en-US" dirty="0"/>
              <a:t>Disadvantage of unwritten constitution</a:t>
            </a:r>
          </a:p>
          <a:p>
            <a:pPr marL="342900" indent="-342900" algn="l">
              <a:buFont typeface="Arial" panose="020B0604020202020204" pitchFamily="34" charset="0"/>
              <a:buChar char="•"/>
            </a:pPr>
            <a:r>
              <a:rPr lang="en-US" dirty="0"/>
              <a:t>It is difficult for citizen to know their constitutional right and obligation</a:t>
            </a:r>
          </a:p>
          <a:p>
            <a:pPr marL="342900" indent="-342900" algn="l">
              <a:buFont typeface="Arial" panose="020B0604020202020204" pitchFamily="34" charset="0"/>
              <a:buChar char="•"/>
            </a:pPr>
            <a:r>
              <a:rPr lang="en-US" dirty="0"/>
              <a:t>It does not provide adequate safeguard aimed at protecting the interest of the minorities</a:t>
            </a:r>
          </a:p>
          <a:p>
            <a:pPr marL="342900" indent="-342900" algn="l">
              <a:buFont typeface="Arial" panose="020B0604020202020204" pitchFamily="34" charset="0"/>
              <a:buChar char="•"/>
            </a:pPr>
            <a:r>
              <a:rPr lang="en-US" dirty="0"/>
              <a:t>It creates room for the ruling party to be easily autocratic because of the indefinite nature of the constitution</a:t>
            </a:r>
          </a:p>
          <a:p>
            <a:pPr marL="342900" indent="-342900" algn="l">
              <a:buFont typeface="Arial" panose="020B0604020202020204" pitchFamily="34" charset="0"/>
              <a:buChar char="•"/>
            </a:pPr>
            <a:r>
              <a:rPr lang="en-US" dirty="0"/>
              <a:t>It can easily be abused because of its inconsistency</a:t>
            </a:r>
          </a:p>
          <a:p>
            <a:pPr algn="l"/>
            <a:endParaRPr lang="en-US" dirty="0"/>
          </a:p>
        </p:txBody>
      </p:sp>
    </p:spTree>
    <p:extLst>
      <p:ext uri="{BB962C8B-B14F-4D97-AF65-F5344CB8AC3E}">
        <p14:creationId xmlns:p14="http://schemas.microsoft.com/office/powerpoint/2010/main" val="25051370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310</TotalTime>
  <Words>1537</Words>
  <Application>Microsoft Office PowerPoint</Application>
  <PresentationFormat>Widescreen</PresentationFormat>
  <Paragraphs>156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Garamond</vt:lpstr>
      <vt:lpstr>Preeti</vt:lpstr>
      <vt:lpstr>Times New Roman</vt:lpstr>
      <vt:lpstr>Organic</vt:lpstr>
      <vt:lpstr>Constitution and Government</vt:lpstr>
      <vt:lpstr>Constitution and Government</vt:lpstr>
      <vt:lpstr>Constitution</vt:lpstr>
      <vt:lpstr>PowerPoint Presentation</vt:lpstr>
      <vt:lpstr>PowerPoint Presentation</vt:lpstr>
      <vt:lpstr>Important /function of constitution</vt:lpstr>
      <vt:lpstr>PowerPoint Presentation</vt:lpstr>
      <vt:lpstr>Written constitution</vt:lpstr>
      <vt:lpstr>Unwritten constitution</vt:lpstr>
      <vt:lpstr>Flexible constitution</vt:lpstr>
      <vt:lpstr>Rigid constitution</vt:lpstr>
      <vt:lpstr>Unitary constitution</vt:lpstr>
      <vt:lpstr>Federal constitution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dc:title>
  <dc:creator>dell</dc:creator>
  <cp:lastModifiedBy>dell</cp:lastModifiedBy>
  <cp:revision>7</cp:revision>
  <dcterms:created xsi:type="dcterms:W3CDTF">2024-10-24T06:30:33Z</dcterms:created>
  <dcterms:modified xsi:type="dcterms:W3CDTF">2025-03-19T15:44:21Z</dcterms:modified>
</cp:coreProperties>
</file>